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64" r:id="rId5"/>
    <p:sldId id="265" r:id="rId6"/>
    <p:sldId id="276" r:id="rId7"/>
    <p:sldId id="277" r:id="rId8"/>
    <p:sldId id="278" r:id="rId9"/>
    <p:sldId id="279" r:id="rId10"/>
    <p:sldId id="280" r:id="rId11"/>
    <p:sldId id="281" r:id="rId12"/>
    <p:sldId id="270" r:id="rId13"/>
    <p:sldId id="271" r:id="rId14"/>
    <p:sldId id="272" r:id="rId15"/>
    <p:sldId id="273" r:id="rId16"/>
    <p:sldId id="288" r:id="rId17"/>
    <p:sldId id="287" r:id="rId18"/>
    <p:sldId id="286" r:id="rId19"/>
    <p:sldId id="285" r:id="rId20"/>
    <p:sldId id="282" r:id="rId21"/>
    <p:sldId id="284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02" y="10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A0C98-6402-4DC7-9AC2-E3A8CA96B0A6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8A1D8-4F13-45DE-B3B1-0C982D61E9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947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A0C98-6402-4DC7-9AC2-E3A8CA96B0A6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8A1D8-4F13-45DE-B3B1-0C982D61E9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6942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A0C98-6402-4DC7-9AC2-E3A8CA96B0A6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8A1D8-4F13-45DE-B3B1-0C982D61E9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2261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A0C98-6402-4DC7-9AC2-E3A8CA96B0A6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8A1D8-4F13-45DE-B3B1-0C982D61E9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8220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A0C98-6402-4DC7-9AC2-E3A8CA96B0A6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8A1D8-4F13-45DE-B3B1-0C982D61E9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6859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A0C98-6402-4DC7-9AC2-E3A8CA96B0A6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8A1D8-4F13-45DE-B3B1-0C982D61E9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1715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A0C98-6402-4DC7-9AC2-E3A8CA96B0A6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8A1D8-4F13-45DE-B3B1-0C982D61E9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6765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A0C98-6402-4DC7-9AC2-E3A8CA96B0A6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8A1D8-4F13-45DE-B3B1-0C982D61E9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3325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A0C98-6402-4DC7-9AC2-E3A8CA96B0A6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8A1D8-4F13-45DE-B3B1-0C982D61E9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5080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A0C98-6402-4DC7-9AC2-E3A8CA96B0A6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8A1D8-4F13-45DE-B3B1-0C982D61E9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899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A0C98-6402-4DC7-9AC2-E3A8CA96B0A6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8A1D8-4F13-45DE-B3B1-0C982D61E9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3275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0A0C98-6402-4DC7-9AC2-E3A8CA96B0A6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8A1D8-4F13-45DE-B3B1-0C982D61E9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4102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8.wdp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7" Type="http://schemas.microsoft.com/office/2007/relationships/hdphoto" Target="../media/hdphoto14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microsoft.com/office/2007/relationships/hdphoto" Target="../media/hdphoto13.wdp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8.wdp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СТМС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№10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                Современное 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монолитное 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строительство-4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6877" y="83127"/>
            <a:ext cx="1140032" cy="914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СТМС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0719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21712" y="1465385"/>
            <a:ext cx="9404195" cy="2926311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 algn="ctr"/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производства работ при возведении стен с использованием элементов несъемной теплоизоляционной опалубки</a:t>
            </a:r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GRUBER (Австрия)</a:t>
            </a:r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Сборно-разборные опалубки многократного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применения</a:t>
            </a:r>
          </a:p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Опалубка Dobeles panelis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3376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AutoNum type="arabicPeriod"/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производства работ при возведении стен с использованием элементов несъемной теплоизоляционной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опалубки</a:t>
            </a:r>
          </a:p>
        </p:txBody>
      </p:sp>
      <p:pic>
        <p:nvPicPr>
          <p:cNvPr id="4" name="Рисунок 3" descr="https://studfile.net/html/2706/72/html_LG3biyrFsL.cJS8/htmlconvd-gquno7210x1.jpg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84" y="646331"/>
            <a:ext cx="5469106" cy="60948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5648074" y="646331"/>
            <a:ext cx="6431631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Сначала производится разметка монтажного горизонта: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разбивочные оси зданий для внутренних монолитных стен — по геометрической оси сечения;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для наружных монолитных стен — от нулевой привязки.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Последовательность операций следующая. Устанавливаются плоские вертикальные арматурные каркасы KB с подвязкой их к выпускам арматурных каркасов KB нижнего этажа или анкерных каркасов фундаментного пояса.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Далее поярусно устанавливаются наружные и внутренние элементы несъемной опалубки и выполняется горизонтальное армирование отдельными стержнями (ОС) (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Стойки и горизонтальные элементы крепления (прогоны) обеспечивают жесткость и неизменяемость конструкции стены при ее бетонировании, предотвращают изгиб конструкции в продольном и поперечном направлении при выполнении бетонных работ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558590" y="5429957"/>
            <a:ext cx="64316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342900"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Рис.1.</a:t>
            </a:r>
          </a:p>
          <a:p>
            <a:pPr indent="-342900" algn="just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Установка опалубки и арматуры первого яруса бетонирования (стойки и горизонтальные прогоны крепления не показаны)</a:t>
            </a:r>
            <a:endParaRPr lang="ru-RU" sz="28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8915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s://studfile.net/html/2706/72/html_LG3biyrFsL.cJS8/htmlconvd-gquno7211x1.jpg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49516" cy="56673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2" name="Прямоугольник 1"/>
          <p:cNvSpPr/>
          <p:nvPr/>
        </p:nvSpPr>
        <p:spPr>
          <a:xfrm>
            <a:off x="0" y="5774077"/>
            <a:ext cx="51495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Рис.2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Установка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элементов поддерживающих конструкций</a:t>
            </a:r>
            <a:endParaRPr lang="ru-RU" sz="28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https://studfile.net/html/2706/72/html_LG3biyrFsL.cJS8/htmlconvd-gquno7212x1.jpg"/>
          <p:cNvPicPr/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2179" y="41590"/>
            <a:ext cx="6677526" cy="56257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5402178" y="5801023"/>
            <a:ext cx="678982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1104900" algn="ctr"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Рис.3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1104900" algn="ctr"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Элементы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подмостей, крепление подкосов на грунтовом основании и к железобетонному перекрытию</a:t>
            </a:r>
            <a:endParaRPr lang="ru-RU" sz="28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1319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s://studfile.net/html/2706/72/html_LG3biyrFsL.cJS8/htmlconvd-gquno7213x1.jpg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17" y="1908216"/>
            <a:ext cx="4295524" cy="37494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2" name="Прямоугольник 1"/>
          <p:cNvSpPr/>
          <p:nvPr/>
        </p:nvSpPr>
        <p:spPr>
          <a:xfrm>
            <a:off x="0" y="5657671"/>
            <a:ext cx="440355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Рис.4.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Укладка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бетона с подачей бетононасосом 2-го яруса бетонирования</a:t>
            </a:r>
            <a:endParaRPr lang="ru-RU" sz="28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4016" y="0"/>
            <a:ext cx="12137983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Последовательность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возведения стен следующая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рис.2-3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).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Устанавливаются плоские вертикальные арматурные каркасы KB с подвязкой их к выпускам арматурных каркасов KB нижнего этажа или анкерных каркасов фундаментного пояса.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Далее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поярусно устанавливаются наружные и внутренние элементы несъемной опалубки и выполняется горизонтальное армирование отдельными стержнями (ОС). Арматурные и опалубочные работы стен выполняются одновременно.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403559" y="1718131"/>
            <a:ext cx="7788441" cy="5093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7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обеспечения устойчивости, надежности, безопасности, а также неизменяемости формы конструкции при производстве бетонных работ необходимо применение временной съемной поддерживающей опалубочной системы, которая позволяет возводить конструкцию стены до отметки низа перекрытия. </a:t>
            </a:r>
            <a:endParaRPr lang="ru-RU" sz="17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Затем 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выполняются опалубочные и арматурные работы устройства междуэтажного перекрытия в монолитном варианте. </a:t>
            </a:r>
            <a:endParaRPr lang="ru-RU" sz="17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Армирование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опалубка и бетонирование первого яруса выполняются на высоту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1,2 м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 отметки перекрытия. </a:t>
            </a:r>
            <a:endParaRPr lang="ru-RU" sz="17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Длина 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арматурных стержней первого яруса армирования составляет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1,4 м</a:t>
            </a:r>
            <a:r>
              <a:rPr lang="ru-RU" sz="17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180975" algn="just"/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устойчивости опалубки осуществляется путем: </a:t>
            </a:r>
            <a:endParaRPr lang="ru-RU" sz="17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-установки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временных горизонтальных связей и подкосов, сварки или вязки арматурных стыков; </a:t>
            </a:r>
            <a:endParaRPr lang="ru-RU" sz="17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-крепления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ЭНО к арматурным каркасам; </a:t>
            </a:r>
            <a:endParaRPr lang="ru-RU" sz="17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-установ</a:t>
            </a:r>
            <a:r>
              <a:rPr lang="ru-RU" sz="1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 </a:t>
            </a:r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фиксаторов-связей (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стяжек ЭНО</a:t>
            </a:r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и металлических профилей — стоек К</a:t>
            </a:r>
            <a:r>
              <a:rPr lang="ru-RU" sz="1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7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682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89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Начинать монтаж второго ряда можно сразу после установки арматуры на первом. Начинать следует с того же самого угла, что и первый ряд, установив первый элемент в обратном направлении, закрепив его винтами с головкой под ключ или связями.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монтаже блоков нужно придерживаться вертикальной линии расположения связей-перемычек.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Бетонную смесь транспортируют на строительную площадку в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автобетоносмесителях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подают на рабочее место бетононасосом. Бетонирование стен и перекрытий ведут по литьевой технологии.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Бетонирование стен ведется в три этапа: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-бетонирование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 уровня низа оконных проемов;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-бетонирование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уровня простенков и стен до уровня низа оконных перемычек;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-бетонирование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 уровня низа опалубочных элементов перекрытия.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Перед заливкой бетона нужно проверить еще раз стены по отвесу и произвести их корректировку по вертикали с помощью струбцин выравнивающей системы, проверить жесткость и неизменяемость формы и размеров конструкции теплоизоляционной опалубки при бетонировании.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Заливка бетона должна начинаться от оконных проемов, чтобы при заливке остальных участков стены не оставалось пустого пространства под проемами.</a:t>
            </a:r>
            <a:endParaRPr lang="ru-RU" sz="17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Рабочие швы бетонирования для данной опалубочной системы допускается устраивать в следующих местах: для стен первого этажа — только в подоконном пространстве; для стен второго этажа — в межоконных простенках; при бетонировании перекрытий —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пределах 1/4 пролета 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бетонируемого элемента</a:t>
            </a:r>
            <a:r>
              <a:rPr lang="ru-RU" sz="17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180975" algn="just"/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Бетон, укладываемый в стеновую опалубку, должен отвечать следующим требованиям: </a:t>
            </a:r>
            <a:endParaRPr lang="ru-RU" sz="17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-минимальная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прочность бетона на сжатие должна быть </a:t>
            </a:r>
            <a:r>
              <a:rPr lang="ru-RU" sz="17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15 МПа после 28 дней выдержки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17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-соотношение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воды и цемента должно быть </a:t>
            </a:r>
            <a:r>
              <a:rPr lang="ru-RU" sz="17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менее 0,60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17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-осадка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конуса бетонной смеси </a:t>
            </a:r>
            <a:r>
              <a:rPr lang="ru-RU" sz="17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12—15 см</a:t>
            </a:r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7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4538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kern="1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Блоки несъемной опалубки, выполненные из облицовочных плит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 возведения монолитных зданий включает установку блоков несъемной опалубки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рис.5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облицовочных плит и заполнение полостей композиционной смесью.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Блоки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несъемной опалубки выполняют из облицовочных плит, имеющих канавку по наружной поверхности периметра. Дверные и оконные блоки устанавливают одновременно с облицовочными плитами, а крепление осуществляют путем соединения облицовочных плит между собой штампованными элементами.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Плиты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крепят порядно к продольному съемному кондуктору. Балки перекрытия выполняют в виде швеллера высотой, равной высоте облицовочных плит. Переход от плоской поверхности стеновых плит к дверным и оконным блокам выполняют криволинейными облицовочными плитами.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Угловые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облицовочные плиты выполняют в виде цилиндрических секторов. Композиционную смесь получают путем вспенивания раствора цемента, при этом высота разовой заливки смеси не превышает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300 мм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s://studfile.net/html/2706/72/html_LG3biyrFsL.cJS8/htmlconvd-gquno7215x1.jpg"/>
          <p:cNvPicPr/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9893"/>
          <a:stretch/>
        </p:blipFill>
        <p:spPr bwMode="auto">
          <a:xfrm>
            <a:off x="95249" y="3754873"/>
            <a:ext cx="3983456" cy="301890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Рисунок 5" descr="https://studfile.net/html/2706/72/html_LG3biyrFsL.cJS8/htmlconvd-gquno7215x1.jpg"/>
          <p:cNvPicPr/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9341"/>
          <a:stretch/>
        </p:blipFill>
        <p:spPr bwMode="auto">
          <a:xfrm>
            <a:off x="4210050" y="3754873"/>
            <a:ext cx="3771900" cy="301890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8113295" y="3754872"/>
            <a:ext cx="397844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85775"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Рис.5.</a:t>
            </a:r>
          </a:p>
          <a:p>
            <a:pPr indent="485775"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Блоки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несъемной опалубки: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плоские облицовочные плиты;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угловые облицовочные плиты;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переходы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крепежные штампованные элементы;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 — дверной блок (или оконный, который не показан);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композиционная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смесь.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4036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Несъемная опалубка из древесно-минеральных материалов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Включает установку на технологическом горизонте одновременно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внешних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внутренних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отдельных щитов опалубки из древесно-минеральных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материалов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фиксацию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их поверху гибкими связями в виде монтажных хомутов, которые закрепляют верхние грани отдельных внешних и внутренних щитов в проектном положении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рис.6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Первый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ряд из отдельных внешних и внутренних щитов устанавливают на захватку, секцию или этаж по всему периметру ограждающих стен и перегородок. Далее по гибким связям первого ряда отдельных внешних и внутренних щитов одновременно устанавливают из отдельных внешних и внутренних щитов при помощи гибких связей второй ряд внешних и внутренних опалубочных панелей.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2893101"/>
            <a:ext cx="120676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Бетонную смесь укладывают в несъем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ную опалубку, смесь равномерно распирает щиты каждого ряда до упора по гибким связям и фиксирует плоскости панелей в проектном положении при одинаковой толщине стены.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3671779"/>
            <a:ext cx="12192000" cy="29700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Технология GRUBER (Австрия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Несъемная опалубка из ДСП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Из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ДСП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изготавливаются все настенные, потолочные и специальные элементы. В зонах, подвергающихся строительно-физическим нагрузкам, используются деревянные каркасные плиты, связанные цементом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ЦСП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Крупноразмерные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стеновые элементы из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ДСП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связываются друг с другом через определенные расстояния с помощью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 и У- образных металлических или полимерных профилей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данном случае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ДСП и ЦСП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является теплоизоляционными материалами, и, следовательно, ограждающая конструкция, получаемая по данной технологии, требует дальнейшего утепления. Но в то же время система имеет и существенные преимущества, прежде всего, это - более высокая индустриальность всех элементов системы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8042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://www.newchemistry.ru/images/img/letters1/2498.jp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049" y="1888958"/>
            <a:ext cx="3393298" cy="487279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2" name="Прямоугольник 1"/>
          <p:cNvSpPr/>
          <p:nvPr/>
        </p:nvSpPr>
        <p:spPr>
          <a:xfrm>
            <a:off x="0" y="-1"/>
            <a:ext cx="12192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При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изготовлении панелей на заводе, между деревянными каркасными плитами устанавливается арматура в соответствии с требованиями расчетов по несущей способности. Также в заводских условиях монтируется по проекту электропроводка, и устанавливаются инженерные коммуникации. Таким образом, практически готовая панель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 всеми коммуникациями и арматурой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доставляется на стройплощадку, где остается только ее смонтировать и залить во внутренние пустоты бетон. Монтаж стеновых элементов осуществляется с помощью крана грузоподъемностью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т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http://www.newchemistry.ru/images/img/letters1/2499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9396" y="1888958"/>
            <a:ext cx="3116572" cy="487279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7014017" y="1579256"/>
            <a:ext cx="5005530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Все элементы опалубки имеют поверхность, полностью готовую для покраски, побелки или другой отделки.</a:t>
            </a:r>
            <a:endParaRPr lang="ru-RU" sz="32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Перенесение в заводские условия большинства технологических процессов позволяет легче осуществлять контроль за качеством и минимизировать сроки монтажных работ на стройплощадке.</a:t>
            </a:r>
            <a:endParaRPr lang="ru-RU" sz="32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Данная система была разработана в Австрии и нашла широкое применение в Германии. На российском рынке эту систему представляет фирма "DOMAX"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технология "GRUBER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").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070558" y="5580351"/>
            <a:ext cx="494898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6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Монтаж стеновых элементов несъемной</a:t>
            </a:r>
            <a:b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опалубки (технология "GRUBER").</a:t>
            </a:r>
            <a:endParaRPr lang="ru-RU" sz="32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451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Несъемная опалубка из пенополистирола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Основным 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преимуществом применения технологии несъемной опалубки из пенополистирола является возможность возведения многослойной ограждающей конструкции с необходимым сопротивлением теплопередачи за один технологический цикл, т.е. стена получается сразу "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теплой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 и не требует дальнейшего </a:t>
            </a:r>
            <a:r>
              <a:rPr lang="ru-RU" sz="17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утепления.</a:t>
            </a:r>
            <a:endParaRPr lang="ru-RU" sz="17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Получаемая 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ограждающая конструкция представляет собой "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сэндвич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": железобетон, с двух сторон покрытый слоями теплоизоляции. Помимо высоких теплоизоляционных характеристик подобная стена обладает и хорошей звукоизоляцией. </a:t>
            </a:r>
            <a:endParaRPr lang="ru-RU" sz="17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Пенополистирол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используемый в данной конструкции, является горючим материалом, поэтому особое внимание должно уделяться защитно-декоративным покрытиям с внутренней и наружной стороны </a:t>
            </a:r>
            <a:r>
              <a:rPr lang="ru-RU" sz="17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стены.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С 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наружной стороны теплоизоляционный слой (пенополистирол) должен быть облицован кирпичом или оштукатурен цементно-песчаной штукатуркой (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толщиной 25-30 мм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по закрепленной к стене металлической сетке.</a:t>
            </a:r>
            <a:endParaRPr lang="ru-RU" sz="17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А 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 стороны помещения - двумя слоями гипсокартонных листов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толщиной по 12,5 мм 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каждый или цементно-песчаной штукатуркой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менее 20 мм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При этом стыки между отдельными листами </a:t>
            </a:r>
            <a:r>
              <a:rPr lang="ru-RU" sz="17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гипсокартонными 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листами должны располагаться по слоям </a:t>
            </a:r>
            <a:r>
              <a:rPr lang="ru-RU" sz="17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разбежку.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связи с тем, что внутренним слоем ограждающей конструкции является пенополистирол, у жильцов могут возникнуть некоторые трудности с креплением на стену полок, шкафчиков, и т.п. </a:t>
            </a:r>
            <a:endParaRPr lang="ru-RU" sz="1700" b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Дюбели 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должны крепиться в бетонный слой, для этого необходимо учитывать длину крепежных элементов, а их месторасположение согласовывать с конструктивными особенностями ограждающей конструкции (чтобы не попасть только в слой пенополистирола или в воздушные пустоты). </a:t>
            </a:r>
            <a:endParaRPr lang="ru-RU" sz="17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Как 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уже говорилось выше, элементы опалубок могут быть либо в виде блоков (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наиболее распространенный вариант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либо в виде панелей.</a:t>
            </a:r>
            <a:endParaRPr lang="ru-RU" sz="17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9646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Рассмотрим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подробнее эти две конструктивные системы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Блоки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 пенополистирола, используемые в качестве несъемной опалубки, представляют собой две пластины, соединенные между собой специальными стяжками (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Внутреннее пространство между пластинами заполняется бетоном, который после затвердевания образует монолитную стену. </a:t>
            </a:r>
            <a:endParaRPr lang="ru-RU" sz="1600" b="1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В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качестве армирующих элементов в бетоне используются вертикальные и горизонтальные стержни из арматуры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Стяжки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должны выполняться из такого материала и такой формы, чтобы обеспечить геометрическую неизменяемость стен во время бетонирования, т.е. воспринимать давление свежеуложенной бетонной смеси. </a:t>
            </a:r>
            <a:endParaRPr lang="ru-RU" sz="1600" b="1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Для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этих целей в пенополистирольных блоках используют два материала: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пенополистирол и специальный пластик (например, полипропилен). </a:t>
            </a:r>
            <a:endParaRPr lang="ru-RU" sz="1600" b="1" i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Стяжки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 пластика являются предпочтительнее, т.к. пенополистирольные требуют более бережного обращения при бетонировании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Основным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элементом блочной системы является стеновой модуль (базовый), выполненный в нескольких типоразмерах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Кроме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того, система обычно включает угловые блоки (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 900, с переменным углом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торцевые заглушки, а также дополнительные элементы, например, блок с выступом для кирпичной кладки, конический блок, и др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6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://www.newchemistry.ru/images/img/letters1/2500.jpg"/>
          <p:cNvPicPr/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33" t="21661"/>
          <a:stretch/>
        </p:blipFill>
        <p:spPr bwMode="auto">
          <a:xfrm>
            <a:off x="120316" y="3508653"/>
            <a:ext cx="4391526" cy="32651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4592053" y="3508653"/>
            <a:ext cx="150394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Рис.7.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Стеновой блок (базовый)</a:t>
            </a:r>
            <a:b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Строительная система ААБ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".</a:t>
            </a:r>
            <a:endParaRPr lang="ru-RU" sz="16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758989" y="3569208"/>
            <a:ext cx="3332748" cy="3253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Чем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больше номенклатура системы, тем более богатые возможности получает архитектор для решения пластики фасада. Блоки являются мелкоштучными элементами, и, следовательно, с их помощью можно достаточно легко строить дома со сложными криволинейными планами - эркерами, закругленными углами, и т.п. 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ru-RU" sz="16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http://www.newchemistry.ru/images/img/letters1/2501.jpg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3041" y="3508654"/>
            <a:ext cx="2475948" cy="32212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4614662" y="5324535"/>
            <a:ext cx="150394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Использование блоков с переменным углом </a:t>
            </a:r>
            <a:endParaRPr lang="ru-RU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2382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На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показано, каким образом возможно выполнить криволинейную стену из стандартных блоков. Для этого с внутренней стороны блока делаются вырезы, количество которых зависит от требуемого радиуса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Полученный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 элемент на время заливки бетона требует дополнительного укрепления. Благодаря малому весу блоков для их монтажа не требуется никакой специальной строительной техники, а технология не требует высокой квалификации рабочих.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Монтаж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блоков ведется по принципу кирпичной кладки со смещением, что позволяет обеспечить требуемую жесткость стены. Благодаря системе замков, расположенных на кромках блоков, осуществляется их надежное соединение.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Для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укрепления вертикальной арматуры и сохранения целостности железобетона используется метод соединения арматуры "внахлест" (посредством механического укрепления проволокой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Требуемая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несущая способность стен обеспечивается правильно подобранной маркой бетона и соответствующим классом арматуры.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://www.newchemistry.ru/images/img/letters1/2502.jpg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53" y="4031873"/>
            <a:ext cx="4211052" cy="27222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4403558" y="3872567"/>
            <a:ext cx="778844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Прокладка электропроводки, вентиляционных блоков и канализационных труб производится до заполнения блоков бетоном в предварительно вырезанных отверстиях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Технология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строительства позволяет устройство различных вариантов перекрытий: деревянных, из монолитного или сборного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железобетона.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Выбор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типа перекрытия определяется проектом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03558" y="5858005"/>
            <a:ext cx="77884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Создание криволинейных форм путем разреза</a:t>
            </a:r>
            <a:b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стенового блока на секции ("Строительная система ААБ").</a:t>
            </a:r>
            <a:endParaRPr lang="ru-RU" sz="32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0534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Необходимо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обратить внимание, что чрезвычайно важным при возведении зданий с использованием несъемной опалубки является соблюдение технологии производства бетонных работ, что требует обеспечения контроля за качеством бетонирования (в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грамотный подбор бетонной смеси, особенно при отрицательных температурах) и правильной установкой арматуры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Панели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 пенополистирола, в отличие от мелкоштучных блоков, являются крупноразмерными элементами с высотой обычно равной высоте этажа,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 длиной 2-3 м (рис.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10).</a:t>
            </a:r>
          </a:p>
        </p:txBody>
      </p:sp>
      <p:pic>
        <p:nvPicPr>
          <p:cNvPr id="4" name="Рисунок 3" descr="http://www.newchemistry.ru/images/img/letters1/2503.jpg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60" y="2021305"/>
            <a:ext cx="5246187" cy="47279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5534106" y="2021305"/>
            <a:ext cx="6569661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Часть внутренних пустот панелей (по расчету) армируется и замоноличиваются, а другие могут быть использованы для укладки коммуникаций.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Несъемные опалубки из пенополистирола представлены на российском рынке следующими системами: "ААБ" ("КАНСТРОЙ ГРУП", Москва), "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Изодом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-2000" ("Интеко", Москва), "Пластбау", "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Стройсервис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- 2000" (ООО "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Стройсервис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Санкт-Петербург) и др.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770936" y="520909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Стеновые панели из пенополистирола ("Пластбау").</a:t>
            </a:r>
            <a:endParaRPr lang="ru-RU" sz="32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592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Сборно-разборные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опалубки многократного применения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Применение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современных опалубочных систем в монолитном домостроении значительно повышает технологичность строительства. Сроки, качество возведения конструкций во многом определяет применяемая опалубка.</a:t>
            </a:r>
            <a:endParaRPr lang="ru-RU" sz="32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Опалубочные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системы должны отвечать предъявляемым к ним требованиям по конструктивной прочности, надежности и долговечности, иметь высокие механические свойства. В зависимости от назначения опалубки должны соответствовать требованиям по допустимым нагрузкам и прогибам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://www.newchemistry.ru/images/img/letters1/2504.jp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61" y="2339102"/>
            <a:ext cx="3365634" cy="44862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3564556" y="2339102"/>
            <a:ext cx="8539211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опалубочным системам также предъявляются высокие требования по точности изготовления и надежности. Качественные опалубки возможно изготавливать только на современном оборудовании, используя передовые технологии.</a:t>
            </a:r>
            <a:endParaRPr lang="ru-RU" sz="16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Опалубки могут изготавливаться как полностью стальными, так и комбинированными (с элементами из других материалов) (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11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Применяемый материал существенно влияет как на технические характеристики опалубок, так и на их стоимость. Производят стальные опалубочные системы, как зарубежные заводы-изготовители, так и отечественные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Сталь, используемая для изготовления опалубок, применяется оцинкованная или гальванизированная, с порошковым покрытием. Покрытие не только защищает сталь от коррозии, но обеспечивает быструю очистку опалубки в процессе эксплуатации. Сталь, как известно, обладает высокой несущей способностью, хорошей сопротивляемостью деформациям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64556" y="5849529"/>
            <a:ext cx="33407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11.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Стальная опалубка RASTO</a:t>
            </a:r>
            <a:b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(THYSSEN HUNNEBECK).</a:t>
            </a:r>
            <a:endParaRPr lang="ru-RU" sz="16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1641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Кроме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стали для производства опалубочных систем применяется и алюминий, точнее сплав алюминия и кремния (для повышения прочностных характеристик).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Алюминий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легкий, прочный и устойчивый к воздействию агрессивной среды металл. Но он подвержен коррозии, поэтому алюминиевые элементы должны подвергаться специальной антикоррозионной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обработке.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Алюминиевая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опалубка легче стальной в три раза, что существенно уменьшает стоимость и трудоемкость транспортировки и монтажа опалубки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12, А, Б, В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 в то же время алюминиевые элементы практически не подлежат восстановлению и легче подвержены деформации, чем стальные. Применение принципа экструзии для производства алюминиевых элементов опалубки позволяет добиться необходимой жесткости конструкции.</a:t>
            </a:r>
            <a:endParaRPr lang="ru-RU" sz="2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://www.newchemistry.ru/images/img/letters1/2505.jp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79" y="2617887"/>
            <a:ext cx="3871211" cy="35208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0" y="6138769"/>
            <a:ext cx="120676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12. </a:t>
            </a: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А-Алюминиевая опалубка </a:t>
            </a:r>
            <a:r>
              <a:rPr lang="ru-RU" sz="1600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AluStar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(MEVA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 Б-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Рамная опалубки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 (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опалубочная система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МОДОСТР.    В-Блочная (Дока)</a:t>
            </a:r>
            <a:endParaRPr lang="ru-RU" sz="16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http://www.newchemistry.ru/images/img/letters1/2506.jpg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5569" y="2616101"/>
            <a:ext cx="3883242" cy="35226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" name="Рисунок 6" descr="http://www.newchemistry.ru/images/img/letters1/2507.jpg"/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5990" y="2616101"/>
            <a:ext cx="4051684" cy="35226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6464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Опалубка Dobeles 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paneli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Опалубка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несущих стен системы Dobeles panelis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рис.13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состоит из двух пенополистирольных (ППС) плит, которые на определенном расстоянии друг от друга удерживают специальные стальные арматурные каркасы. После бетонирования стальная конструкция выполняет функцию арматурного каркаса, а пенополистирол — функцию теплоизоляции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s://studfile.net/html/2706/72/html_LG3biyrFsL.cJS8/htmlconvd-gquno7219x1.jp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71" y="1631216"/>
            <a:ext cx="4617871" cy="51418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4863013" y="1345527"/>
            <a:ext cx="7328987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Главные преимущества системы: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малая масса элементов позволяет строить малоэтажные здания с железобетонным каркасом без применения тяжелой техники (кранов и т. п.);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требуется намного меньше трудозатрат, чем традиционная технология;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применима при реконструкции и устройстве мансард;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отличные теплоизоляционные свойства позволяют выполнять работы по бетонированию без подогрева бетона даже при отрицательной температуре, что упрощает строительство и сокращает затраты на него;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широкие архитектурные возможности для реконструкции старых зданий и проектирования новых;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минимизируются размеры строительной площадки, что позволяет выполнять работы по строительству и реконструкции в условиях плотной застройки;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скорость строительства может достигать до четырех этажей в месяц.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863013" y="6317754"/>
            <a:ext cx="72287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13.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Опалубка несущих и внутренних стен Dobeles panelis</a:t>
            </a:r>
            <a:endParaRPr lang="ru-RU" sz="28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863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0"/>
              </a:spcAft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систему входят три вида конструктивных элементов: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0"/>
              </a:spcAft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несъемная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опалубка для наружных и внутренних несущих стен;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несъемная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опалубка для межэтажных перекрытий и крыши;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панели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перегородки пенополистирольные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Марка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пенополистирола — EPS 200, согласно EN 13161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объемная масса ~30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кг/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Стандартная ширина опалубки —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1200 мм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Длина опалубки — в высоту одного этажа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максимум 4000 мм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табл. 1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Диаметр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вертикальной арматуры внутри пространственного каркаса панели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8, 10, 12 мм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 соответствии с расчетами конструкции),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рис.14.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каждый погонный метр приходится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10 стержней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привариваемых попарно один напротив другого, которые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размещаются с шагом 200 мм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   </a:t>
            </a:r>
            <a:endParaRPr lang="ru-RU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s://studfile.net/html/2706/72/html_LG3biyrFsL.cJS8/htmlconvd-gquno7220x1.jpg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17" y="2893101"/>
            <a:ext cx="2886577" cy="38786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3129212" y="2796955"/>
            <a:ext cx="9062788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Навинчиваемые гайки из высокопрочного полипропилена удерживают стеновые панели с помощью соединительного горизонтального поперечного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стержня 5 мм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приваренного изнутри и имеющего наружную резьбу. Полипропиленовые гайки на плоскости опалубки размещаются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расстоянии 200×200 мм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 от друга. Каждая гайка выдерживает нагрузку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разрыв в 140 кгс.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dirty="0"/>
              <a:t>   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Гайки изготовлены с таким расчетом, чтобы выдержать давление бетона и обеспечить непрерывную заливку бетона с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высоты 4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Бетонирование можно выполнять традиционными методами, но необходимо следить за тем, чтобы бетонная струя направлялась строго между плитами опалубки. Толщина бетонного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слоя 120—250 мм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Класс бетона может быть различным —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пределах от В15 до В25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39779" y="6241505"/>
            <a:ext cx="4360168" cy="2333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-590550">
              <a:lnSpc>
                <a:spcPts val="1125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Рис.14.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Арматура в несъемной опалубке</a:t>
            </a:r>
            <a:endParaRPr lang="ru-RU" sz="28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056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771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Бетонная масса, используемая для бетонирования стен, на строительной площадке должна соответствовать следующим показателям: текучесть бетонной массы S3 (осадка конуса: 100— 150 мм) или S4 (осадка конуса: 160—210 мм), максимальный размер фракции наполнителя -</a:t>
            </a:r>
            <a:r>
              <a:rPr lang="ru-RU" sz="17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16мм</a:t>
            </a:r>
            <a:r>
              <a:rPr lang="ru-RU" sz="17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7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Заполнение бетоном происходит в три этапа:</a:t>
            </a:r>
            <a:endParaRPr lang="ru-RU" sz="17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до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нижнего края оконных проемов;</a:t>
            </a:r>
            <a:endParaRPr lang="ru-RU" sz="17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до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верхнего уровня оконных проемов;</a:t>
            </a:r>
            <a:endParaRPr lang="ru-RU" sz="17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до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верхнего края опалубки для стен</a:t>
            </a:r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Несъемная </a:t>
            </a:r>
            <a:r>
              <a:rPr lang="ru-RU" sz="17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опалубка для межэтажных перекрытий и крыш изготовлена из пенополистирола EPS 100. В продольном направлении опалубки три сквозных канала. Ширина несъемной опалубки — 0,6 м, длина может быть различной — в пределах от 2 до 12 м. Высота опалубки — от 180 до 320 мм.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7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Толщина </a:t>
            </a:r>
            <a:r>
              <a:rPr lang="ru-RU" sz="17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нижнего слоя пенополистирола опалубки неизменная — 40 мм, высота сквозных каналов также одинаковая -</a:t>
            </a:r>
            <a:r>
              <a:rPr lang="ru-RU" sz="17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112 </a:t>
            </a:r>
            <a:r>
              <a:rPr lang="ru-RU" sz="17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мм.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Меняется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толщина верхнего пенополистирольного слоя элементов — она зависит и от теплотехнического расчета, и от расчета несущей способности.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продольном направлении несъемной опалубки размещены два перфорированных оцинкованных стальных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U-профиля высотой 120 мм,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которые предназначены и для увеличения несущей способности, и для крепления отделочной обшивки.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Несущая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 перекрытия выполняется в виде железобетонных ребер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шагом 600 мм и армированной плиты по всей площади перекрытия.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Ширина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нижней части оставленных между опалубками ребер (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130 мм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обеспечивает возможность разместить там необходимую арматуру, соблюдая требования к минимально допустимой толщине защитного бетонного слоя. Высота ребер может быть различной в зависимости от необходимой несущей способности перекрытия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7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26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Теплоизоляционные плиты для отапливаемых полов</a:t>
            </a: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Постоянная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опалубка межэтажных перекрытий и крыши изготовлены из пенополистирола марки EPS 100.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Ширина опалубки – 0,6 м, её длина может составлять от 2 до 12 метров, высота – от 180 до 320 мм. В опалубке уложены 3 сквозные панели высотой 112 мм. 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увеличения несущей способности и для закрепления отделочной обшивки в пенополистирол установлены 2 «U»-образных металлических профиля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высотой 120 мм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Опалубку можно использовать и как опалубку для монтажа межэтажных перекрытий, и для бетонирования кровли крыши с уклоном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 20 градусов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Утепленная плита 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перекрытия.</a:t>
            </a:r>
          </a:p>
        </p:txBody>
      </p:sp>
      <p:pic>
        <p:nvPicPr>
          <p:cNvPr id="4" name="Рисунок 3" descr="Griestu panelis HD Tenapors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06" y="2769988"/>
            <a:ext cx="4968457" cy="39195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Рисунок 5" descr="https://www.buvbaze.lv/uploads/items/2021-03/1614592926_griestupaneliskompl_gray.jpg"/>
          <p:cNvPicPr/>
          <p:nvPr/>
        </p:nvPicPr>
        <p:blipFill>
          <a:blip r:embed="rId4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043" y="2769987"/>
            <a:ext cx="6734410" cy="39195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48010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kk-KZ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Преимущества: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постоянной опалубки характеризуется уменьшенными расходами на рабочую силу и уменьшенным временем на обустройство фундамента. Стеновая опалубка «Dobeles panelis» типа «S» одновременно замещают на объекте 3 различных решения:</a:t>
            </a:r>
          </a:p>
          <a:p>
            <a:pPr lvl="0"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1.Пластины из пенополистирола служат в качестве формы для заливки бетона, и нет необходимости арендовать дополнительную опалубку или изготавливать её из древесины;</a:t>
            </a:r>
          </a:p>
          <a:p>
            <a:pPr lvl="0"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2.Соединяющий каркас «Dobeles panelis» после заливки бетона служит как несущий арматурный каркас бетонного изделия и отпадает необходимость в дополнительных работах по армированию;</a:t>
            </a:r>
          </a:p>
          <a:p>
            <a:pPr lvl="0"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3.Пенополистирол служит как теплоизоляция, и нет необходимости в установке дополнительной изоляции.</a:t>
            </a: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этой причины значительно снижается объём выполняемых на объекте работ, а вместе с тем и работ по сооружению фундамента. Так как нет необходимости в аренде опалубки, то создание фундамента может проходить без спешки и без увеличенного объёма инвестиций.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157258"/>
              </p:ext>
            </p:extLst>
          </p:nvPr>
        </p:nvGraphicFramePr>
        <p:xfrm>
          <a:off x="84220" y="4090736"/>
          <a:ext cx="12019548" cy="27540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65885">
                  <a:extLst>
                    <a:ext uri="{9D8B030D-6E8A-4147-A177-3AD203B41FA5}">
                      <a16:colId xmlns:a16="http://schemas.microsoft.com/office/drawing/2014/main" val="3942249814"/>
                    </a:ext>
                  </a:extLst>
                </a:gridCol>
                <a:gridCol w="8253663">
                  <a:extLst>
                    <a:ext uri="{9D8B030D-6E8A-4147-A177-3AD203B41FA5}">
                      <a16:colId xmlns:a16="http://schemas.microsoft.com/office/drawing/2014/main" val="2643987494"/>
                    </a:ext>
                  </a:extLst>
                </a:gridCol>
              </a:tblGrid>
              <a:tr h="3236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Характеристики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Номинальная стоимость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861152"/>
                  </a:ext>
                </a:extLst>
              </a:tr>
              <a:tr h="3236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 пожарной реакции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указано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7873295"/>
                  </a:ext>
                </a:extLst>
              </a:tr>
              <a:tr h="4885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Pазмеры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Augstums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180 -320 mm,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запросу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6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Platums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600 mm, </a:t>
                      </a:r>
                      <a:r>
                        <a:rPr lang="en-US" sz="16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Garums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500 - 12 000 mm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8144628"/>
                  </a:ext>
                </a:extLst>
              </a:tr>
              <a:tr h="3236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Коэффициент теплопроводности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≤0,034 W/m*K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854118"/>
                  </a:ext>
                </a:extLst>
              </a:tr>
              <a:tr h="3236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Напряжение сжатия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≥54,5 </a:t>
                      </a:r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kPa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7131302"/>
                  </a:ext>
                </a:extLst>
              </a:tr>
              <a:tr h="3236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Прочность на растяжение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≥200 </a:t>
                      </a:r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kPa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2424183"/>
                  </a:ext>
                </a:extLst>
              </a:tr>
              <a:tr h="3236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Долгосрочное водопоглощение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≤5%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9159242"/>
                  </a:ext>
                </a:extLst>
              </a:tr>
              <a:tr h="3236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Толщина изоляции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запросу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31182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4527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094223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3215</Words>
  <Application>Microsoft Office PowerPoint</Application>
  <PresentationFormat>Широкоэкранный</PresentationFormat>
  <Paragraphs>222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24</cp:revision>
  <dcterms:created xsi:type="dcterms:W3CDTF">2024-01-06T13:00:17Z</dcterms:created>
  <dcterms:modified xsi:type="dcterms:W3CDTF">2024-04-22T07:29:44Z</dcterms:modified>
</cp:coreProperties>
</file>